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4"/>
  </p:notesMasterIdLst>
  <p:sldIdLst>
    <p:sldId id="256" r:id="rId3"/>
    <p:sldId id="258" r:id="rId4"/>
    <p:sldId id="259" r:id="rId5"/>
    <p:sldId id="290" r:id="rId6"/>
    <p:sldId id="291" r:id="rId7"/>
    <p:sldId id="261" r:id="rId8"/>
    <p:sldId id="262" r:id="rId9"/>
    <p:sldId id="293" r:id="rId10"/>
    <p:sldId id="263" r:id="rId11"/>
    <p:sldId id="264" r:id="rId12"/>
    <p:sldId id="265" r:id="rId13"/>
    <p:sldId id="266" r:id="rId14"/>
    <p:sldId id="343" r:id="rId15"/>
    <p:sldId id="345" r:id="rId16"/>
    <p:sldId id="344" r:id="rId17"/>
    <p:sldId id="268" r:id="rId18"/>
    <p:sldId id="269" r:id="rId19"/>
    <p:sldId id="270" r:id="rId20"/>
    <p:sldId id="271" r:id="rId21"/>
    <p:sldId id="272" r:id="rId22"/>
    <p:sldId id="301" r:id="rId23"/>
    <p:sldId id="274" r:id="rId24"/>
    <p:sldId id="338" r:id="rId25"/>
    <p:sldId id="292" r:id="rId26"/>
    <p:sldId id="309" r:id="rId27"/>
    <p:sldId id="308" r:id="rId28"/>
    <p:sldId id="310" r:id="rId29"/>
    <p:sldId id="314" r:id="rId30"/>
    <p:sldId id="317" r:id="rId31"/>
    <p:sldId id="318" r:id="rId32"/>
    <p:sldId id="319" r:id="rId33"/>
    <p:sldId id="321" r:id="rId34"/>
    <p:sldId id="320" r:id="rId35"/>
    <p:sldId id="324" r:id="rId36"/>
    <p:sldId id="325" r:id="rId37"/>
    <p:sldId id="326" r:id="rId38"/>
    <p:sldId id="327" r:id="rId39"/>
    <p:sldId id="323" r:id="rId40"/>
    <p:sldId id="328" r:id="rId41"/>
    <p:sldId id="329" r:id="rId42"/>
    <p:sldId id="330" r:id="rId43"/>
    <p:sldId id="331" r:id="rId44"/>
    <p:sldId id="332" r:id="rId45"/>
    <p:sldId id="333" r:id="rId46"/>
    <p:sldId id="342" r:id="rId47"/>
    <p:sldId id="312" r:id="rId48"/>
    <p:sldId id="287" r:id="rId49"/>
    <p:sldId id="339" r:id="rId50"/>
    <p:sldId id="340" r:id="rId51"/>
    <p:sldId id="341" r:id="rId52"/>
    <p:sldId id="282" r:id="rId53"/>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46" autoAdjust="0"/>
  </p:normalViewPr>
  <p:slideViewPr>
    <p:cSldViewPr snapToGrid="0">
      <p:cViewPr varScale="1">
        <p:scale>
          <a:sx n="117" d="100"/>
          <a:sy n="117" d="100"/>
        </p:scale>
        <p:origin x="143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[1] 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1110996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2178081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2939044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44</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45</a:t>
            </a:fld>
            <a:endParaRPr lang="de-DE" sz="1300" b="0" strike="noStrike" spc="-1">
              <a:latin typeface="Times New Roman"/>
            </a:endParaRPr>
          </a:p>
        </p:txBody>
      </p:sp>
    </p:spTree>
    <p:extLst>
      <p:ext uri="{BB962C8B-B14F-4D97-AF65-F5344CB8AC3E}">
        <p14:creationId xmlns:p14="http://schemas.microsoft.com/office/powerpoint/2010/main" val="3610899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47</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50</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noRot="1" noChangeAspect="1"/>
          </p:cNvSpPr>
          <p:nvPr>
            <p:ph type="sldImg"/>
          </p:nvPr>
        </p:nvSpPr>
        <p:spPr>
          <a:xfrm>
            <a:off x="1249363" y="1279525"/>
            <a:ext cx="4605337" cy="3454400"/>
          </a:xfrm>
          <a:prstGeom prst="rect">
            <a:avLst/>
          </a:prstGeom>
        </p:spPr>
      </p:sp>
      <p:sp>
        <p:nvSpPr>
          <p:cNvPr id="328"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9"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8906171C-1512-4206-AC5F-440B83EF80C3}" type="slidenum">
              <a:rPr lang="de-DE" sz="1300" b="0" strike="noStrike" spc="-1">
                <a:latin typeface="Times New Roman"/>
              </a:rPr>
              <a:t>51</a:t>
            </a:fld>
            <a:endParaRPr lang="de-DE" sz="13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13</a:t>
            </a:fld>
            <a:endParaRPr lang="de-DE" sz="1400" b="0" strike="noStrike" spc="-1">
              <a:latin typeface="Times New Roman"/>
            </a:endParaRPr>
          </a:p>
        </p:txBody>
      </p:sp>
    </p:spTree>
    <p:extLst>
      <p:ext uri="{BB962C8B-B14F-4D97-AF65-F5344CB8AC3E}">
        <p14:creationId xmlns:p14="http://schemas.microsoft.com/office/powerpoint/2010/main" val="238745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14</a:t>
            </a:fld>
            <a:endParaRPr lang="de-DE" sz="1400" b="0" strike="noStrike" spc="-1">
              <a:latin typeface="Times New Roman"/>
            </a:endParaRPr>
          </a:p>
        </p:txBody>
      </p:sp>
    </p:spTree>
    <p:extLst>
      <p:ext uri="{BB962C8B-B14F-4D97-AF65-F5344CB8AC3E}">
        <p14:creationId xmlns:p14="http://schemas.microsoft.com/office/powerpoint/2010/main" val="189992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15</a:t>
            </a:fld>
            <a:endParaRPr lang="de-DE" sz="1400" b="0" strike="noStrike" spc="-1">
              <a:latin typeface="Times New Roman"/>
            </a:endParaRPr>
          </a:p>
        </p:txBody>
      </p:sp>
    </p:spTree>
    <p:extLst>
      <p:ext uri="{BB962C8B-B14F-4D97-AF65-F5344CB8AC3E}">
        <p14:creationId xmlns:p14="http://schemas.microsoft.com/office/powerpoint/2010/main" val="11525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21</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23</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gif"/></Relationships>
</file>

<file path=ppt/slides/_rels/slide36.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8.JP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34.JP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34.JP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image" Target="../media/image34.JP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hyperlink" Target="../../Diagramme/Subsysteme/Subsystem_Objektbergung/Objekt%20bergen.png"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
        <p:nvSpPr>
          <p:cNvPr id="2" name="Textfeld 1">
            <a:extLst>
              <a:ext uri="{FF2B5EF4-FFF2-40B4-BE49-F238E27FC236}">
                <a16:creationId xmlns:a16="http://schemas.microsoft.com/office/drawing/2014/main" id="{C3B8EE79-1C5D-4245-B790-AE43F1740F43}"/>
              </a:ext>
            </a:extLst>
          </p:cNvPr>
          <p:cNvSpPr txBox="1"/>
          <p:nvPr/>
        </p:nvSpPr>
        <p:spPr>
          <a:xfrm rot="20237557">
            <a:off x="6384758" y="1909011"/>
            <a:ext cx="992579" cy="369332"/>
          </a:xfrm>
          <a:prstGeom prst="rect">
            <a:avLst/>
          </a:prstGeom>
          <a:noFill/>
        </p:spPr>
        <p:txBody>
          <a:bodyPr wrap="none" rtlCol="0">
            <a:spAutoFit/>
          </a:bodyPr>
          <a:lstStyle/>
          <a:p>
            <a:r>
              <a:rPr lang="de-DE" dirty="0">
                <a:solidFill>
                  <a:srgbClr val="FF0000"/>
                </a:solidFill>
              </a:rPr>
              <a:t>Melanie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10</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
        <p:nvSpPr>
          <p:cNvPr id="2" name="Textfeld 1">
            <a:extLst>
              <a:ext uri="{FF2B5EF4-FFF2-40B4-BE49-F238E27FC236}">
                <a16:creationId xmlns:a16="http://schemas.microsoft.com/office/drawing/2014/main" id="{EC713202-209D-486F-AD23-D933B76385DE}"/>
              </a:ext>
            </a:extLst>
          </p:cNvPr>
          <p:cNvSpPr txBox="1"/>
          <p:nvPr/>
        </p:nvSpPr>
        <p:spPr>
          <a:xfrm rot="20237557">
            <a:off x="5903422" y="1162189"/>
            <a:ext cx="800219" cy="369332"/>
          </a:xfrm>
          <a:prstGeom prst="rect">
            <a:avLst/>
          </a:prstGeom>
          <a:noFill/>
        </p:spPr>
        <p:txBody>
          <a:bodyPr wrap="none" rtlCol="0">
            <a:spAutoFit/>
          </a:bodyPr>
          <a:lstStyle/>
          <a:p>
            <a:r>
              <a:rPr lang="de-DE" dirty="0">
                <a:solidFill>
                  <a:srgbClr val="FF0000"/>
                </a:solidFill>
              </a:rPr>
              <a:t>Lukas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11</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
        <p:nvSpPr>
          <p:cNvPr id="3" name="Textfeld 2">
            <a:extLst>
              <a:ext uri="{FF2B5EF4-FFF2-40B4-BE49-F238E27FC236}">
                <a16:creationId xmlns:a16="http://schemas.microsoft.com/office/drawing/2014/main" id="{71520409-9AB0-4781-B3F0-791DDA389CF5}"/>
              </a:ext>
            </a:extLst>
          </p:cNvPr>
          <p:cNvSpPr txBox="1"/>
          <p:nvPr/>
        </p:nvSpPr>
        <p:spPr>
          <a:xfrm rot="20237557">
            <a:off x="5903422" y="1162189"/>
            <a:ext cx="800219" cy="369332"/>
          </a:xfrm>
          <a:prstGeom prst="rect">
            <a:avLst/>
          </a:prstGeom>
          <a:noFill/>
        </p:spPr>
        <p:txBody>
          <a:bodyPr wrap="none" rtlCol="0">
            <a:spAutoFit/>
          </a:bodyPr>
          <a:lstStyle/>
          <a:p>
            <a:r>
              <a:rPr lang="de-DE" dirty="0">
                <a:solidFill>
                  <a:srgbClr val="FF0000"/>
                </a:solidFill>
              </a:rPr>
              <a:t>Lukas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
        <p:nvSpPr>
          <p:cNvPr id="2" name="Textfeld 1">
            <a:extLst>
              <a:ext uri="{FF2B5EF4-FFF2-40B4-BE49-F238E27FC236}">
                <a16:creationId xmlns:a16="http://schemas.microsoft.com/office/drawing/2014/main" id="{8F6DBF0F-1D2C-42F2-8FD4-6F4C8C94D1DE}"/>
              </a:ext>
            </a:extLst>
          </p:cNvPr>
          <p:cNvSpPr txBox="1"/>
          <p:nvPr/>
        </p:nvSpPr>
        <p:spPr>
          <a:xfrm rot="20237557">
            <a:off x="5903422" y="1162189"/>
            <a:ext cx="800219" cy="369332"/>
          </a:xfrm>
          <a:prstGeom prst="rect">
            <a:avLst/>
          </a:prstGeom>
          <a:noFill/>
        </p:spPr>
        <p:txBody>
          <a:bodyPr wrap="none" rtlCol="0">
            <a:spAutoFit/>
          </a:bodyPr>
          <a:lstStyle/>
          <a:p>
            <a:r>
              <a:rPr lang="de-DE" dirty="0">
                <a:solidFill>
                  <a:srgbClr val="FF0000"/>
                </a:solidFill>
              </a:rPr>
              <a:t>Lukas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13</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Abb.11b: Final 3D</a:t>
            </a:r>
            <a:endParaRPr lang="de-DE" sz="1200" b="0" strike="noStrike" spc="-1" dirty="0">
              <a:latin typeface="Arial"/>
            </a:endParaRPr>
          </a:p>
        </p:txBody>
      </p:sp>
      <p:sp>
        <p:nvSpPr>
          <p:cNvPr id="2" name="Textfeld 1">
            <a:extLst>
              <a:ext uri="{FF2B5EF4-FFF2-40B4-BE49-F238E27FC236}">
                <a16:creationId xmlns:a16="http://schemas.microsoft.com/office/drawing/2014/main" id="{8F6DBF0F-1D2C-42F2-8FD4-6F4C8C94D1DE}"/>
              </a:ext>
            </a:extLst>
          </p:cNvPr>
          <p:cNvSpPr txBox="1"/>
          <p:nvPr/>
        </p:nvSpPr>
        <p:spPr>
          <a:xfrm rot="20237557">
            <a:off x="5903422" y="1162189"/>
            <a:ext cx="800219" cy="369332"/>
          </a:xfrm>
          <a:prstGeom prst="rect">
            <a:avLst/>
          </a:prstGeom>
          <a:noFill/>
        </p:spPr>
        <p:txBody>
          <a:bodyPr wrap="none" rtlCol="0">
            <a:spAutoFit/>
          </a:bodyPr>
          <a:lstStyle/>
          <a:p>
            <a:r>
              <a:rPr lang="de-DE" dirty="0">
                <a:solidFill>
                  <a:srgbClr val="FF0000"/>
                </a:solidFill>
              </a:rPr>
              <a:t>Bruno</a:t>
            </a:r>
          </a:p>
        </p:txBody>
      </p:sp>
      <p:pic>
        <p:nvPicPr>
          <p:cNvPr id="4" name="Grafik 3">
            <a:extLst>
              <a:ext uri="{FF2B5EF4-FFF2-40B4-BE49-F238E27FC236}">
                <a16:creationId xmlns:a16="http://schemas.microsoft.com/office/drawing/2014/main" id="{86BE07B2-59F1-49C7-BA2F-35D3DDEA3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2507860"/>
            <a:ext cx="7179329" cy="332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0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14</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Abb.11b: Final 3D</a:t>
            </a:r>
            <a:endParaRPr lang="de-DE" sz="1200" b="0" strike="noStrike" spc="-1" dirty="0">
              <a:latin typeface="Arial"/>
            </a:endParaRPr>
          </a:p>
        </p:txBody>
      </p:sp>
      <p:sp>
        <p:nvSpPr>
          <p:cNvPr id="2" name="Textfeld 1">
            <a:extLst>
              <a:ext uri="{FF2B5EF4-FFF2-40B4-BE49-F238E27FC236}">
                <a16:creationId xmlns:a16="http://schemas.microsoft.com/office/drawing/2014/main" id="{8F6DBF0F-1D2C-42F2-8FD4-6F4C8C94D1DE}"/>
              </a:ext>
            </a:extLst>
          </p:cNvPr>
          <p:cNvSpPr txBox="1"/>
          <p:nvPr/>
        </p:nvSpPr>
        <p:spPr>
          <a:xfrm rot="20237557">
            <a:off x="5903422" y="1162189"/>
            <a:ext cx="800219" cy="369332"/>
          </a:xfrm>
          <a:prstGeom prst="rect">
            <a:avLst/>
          </a:prstGeom>
          <a:noFill/>
        </p:spPr>
        <p:txBody>
          <a:bodyPr wrap="none" rtlCol="0">
            <a:spAutoFit/>
          </a:bodyPr>
          <a:lstStyle/>
          <a:p>
            <a:r>
              <a:rPr lang="de-DE" dirty="0">
                <a:solidFill>
                  <a:srgbClr val="FF0000"/>
                </a:solidFill>
              </a:rPr>
              <a:t>Bruno</a:t>
            </a:r>
          </a:p>
        </p:txBody>
      </p:sp>
      <p:pic>
        <p:nvPicPr>
          <p:cNvPr id="8" name="Grafik 7">
            <a:extLst>
              <a:ext uri="{FF2B5EF4-FFF2-40B4-BE49-F238E27FC236}">
                <a16:creationId xmlns:a16="http://schemas.microsoft.com/office/drawing/2014/main" id="{5CF80C05-C9FC-416B-BBE0-E2D038E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774" y="2472490"/>
            <a:ext cx="7115812" cy="3294770"/>
          </a:xfrm>
          <a:prstGeom prst="rect">
            <a:avLst/>
          </a:prstGeom>
        </p:spPr>
      </p:pic>
    </p:spTree>
    <p:extLst>
      <p:ext uri="{BB962C8B-B14F-4D97-AF65-F5344CB8AC3E}">
        <p14:creationId xmlns:p14="http://schemas.microsoft.com/office/powerpoint/2010/main" val="352028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15</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Abb.11b: Final 3D</a:t>
            </a:r>
            <a:endParaRPr lang="de-DE" sz="1200" b="0" strike="noStrike" spc="-1" dirty="0">
              <a:latin typeface="Arial"/>
            </a:endParaRPr>
          </a:p>
        </p:txBody>
      </p:sp>
      <p:sp>
        <p:nvSpPr>
          <p:cNvPr id="2" name="Textfeld 1">
            <a:extLst>
              <a:ext uri="{FF2B5EF4-FFF2-40B4-BE49-F238E27FC236}">
                <a16:creationId xmlns:a16="http://schemas.microsoft.com/office/drawing/2014/main" id="{8F6DBF0F-1D2C-42F2-8FD4-6F4C8C94D1DE}"/>
              </a:ext>
            </a:extLst>
          </p:cNvPr>
          <p:cNvSpPr txBox="1"/>
          <p:nvPr/>
        </p:nvSpPr>
        <p:spPr>
          <a:xfrm rot="20237557">
            <a:off x="5903422" y="1162189"/>
            <a:ext cx="800219" cy="369332"/>
          </a:xfrm>
          <a:prstGeom prst="rect">
            <a:avLst/>
          </a:prstGeom>
          <a:noFill/>
        </p:spPr>
        <p:txBody>
          <a:bodyPr wrap="none" rtlCol="0">
            <a:spAutoFit/>
          </a:bodyPr>
          <a:lstStyle/>
          <a:p>
            <a:r>
              <a:rPr lang="de-DE" dirty="0">
                <a:solidFill>
                  <a:srgbClr val="FF0000"/>
                </a:solidFill>
              </a:rPr>
              <a:t>Bruno</a:t>
            </a:r>
          </a:p>
        </p:txBody>
      </p:sp>
      <p:pic>
        <p:nvPicPr>
          <p:cNvPr id="5" name="Final_explosion_total">
            <a:hlinkClick r:id="" action="ppaction://media"/>
            <a:extLst>
              <a:ext uri="{FF2B5EF4-FFF2-40B4-BE49-F238E27FC236}">
                <a16:creationId xmlns:a16="http://schemas.microsoft.com/office/drawing/2014/main" id="{32E61419-7851-48C9-A49A-A664D644F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0730" y="2259426"/>
            <a:ext cx="7424194" cy="3433690"/>
          </a:xfrm>
          <a:prstGeom prst="rect">
            <a:avLst/>
          </a:prstGeom>
        </p:spPr>
      </p:pic>
    </p:spTree>
    <p:extLst>
      <p:ext uri="{BB962C8B-B14F-4D97-AF65-F5344CB8AC3E}">
        <p14:creationId xmlns:p14="http://schemas.microsoft.com/office/powerpoint/2010/main" val="23516173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16</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
        <p:nvSpPr>
          <p:cNvPr id="2" name="Textfeld 1">
            <a:extLst>
              <a:ext uri="{FF2B5EF4-FFF2-40B4-BE49-F238E27FC236}">
                <a16:creationId xmlns:a16="http://schemas.microsoft.com/office/drawing/2014/main" id="{24CC1513-9A4F-41BA-8773-606E0191007E}"/>
              </a:ext>
            </a:extLst>
          </p:cNvPr>
          <p:cNvSpPr txBox="1"/>
          <p:nvPr/>
        </p:nvSpPr>
        <p:spPr>
          <a:xfrm rot="20237557">
            <a:off x="5614737" y="737072"/>
            <a:ext cx="992579" cy="369332"/>
          </a:xfrm>
          <a:prstGeom prst="rect">
            <a:avLst/>
          </a:prstGeom>
          <a:noFill/>
        </p:spPr>
        <p:txBody>
          <a:bodyPr wrap="none" rtlCol="0">
            <a:spAutoFit/>
          </a:bodyPr>
          <a:lstStyle/>
          <a:p>
            <a:r>
              <a:rPr lang="de-DE" dirty="0">
                <a:solidFill>
                  <a:srgbClr val="FF0000"/>
                </a:solidFill>
              </a:rPr>
              <a:t>Melanie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17</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18</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19</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p:txBody>
      </p:sp>
      <p:sp>
        <p:nvSpPr>
          <p:cNvPr id="2" name="Textfeld 1">
            <a:extLst>
              <a:ext uri="{FF2B5EF4-FFF2-40B4-BE49-F238E27FC236}">
                <a16:creationId xmlns:a16="http://schemas.microsoft.com/office/drawing/2014/main" id="{A453840B-46BD-4273-92A0-181393C16048}"/>
              </a:ext>
            </a:extLst>
          </p:cNvPr>
          <p:cNvSpPr txBox="1"/>
          <p:nvPr/>
        </p:nvSpPr>
        <p:spPr>
          <a:xfrm rot="20237557">
            <a:off x="6384758" y="1909011"/>
            <a:ext cx="992579" cy="369332"/>
          </a:xfrm>
          <a:prstGeom prst="rect">
            <a:avLst/>
          </a:prstGeom>
          <a:noFill/>
        </p:spPr>
        <p:txBody>
          <a:bodyPr wrap="none" rtlCol="0">
            <a:spAutoFit/>
          </a:bodyPr>
          <a:lstStyle/>
          <a:p>
            <a:r>
              <a:rPr lang="de-DE" dirty="0">
                <a:solidFill>
                  <a:srgbClr val="FF0000"/>
                </a:solidFill>
              </a:rPr>
              <a:t>Melanie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20</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21</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a:t>
            </a:r>
            <a:r>
              <a:rPr lang="de-DE" sz="1200" b="1" spc="-1" dirty="0" err="1">
                <a:solidFill>
                  <a:srgbClr val="000000"/>
                </a:solidFill>
                <a:latin typeface="Calibri"/>
              </a:rPr>
              <a:t>Swimlane</a:t>
            </a:r>
            <a:r>
              <a:rPr lang="de-DE" sz="1200" b="1" spc="-1" dirty="0">
                <a:solidFill>
                  <a:srgbClr val="000000"/>
                </a:solidFill>
                <a:latin typeface="Calibri"/>
              </a:rPr>
              <a:t>-Diagramm</a:t>
            </a: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3"/>
          <a:stretch>
            <a:fillRect/>
          </a:stretch>
        </p:blipFill>
        <p:spPr>
          <a:xfrm>
            <a:off x="868640" y="1976285"/>
            <a:ext cx="7497760" cy="2915526"/>
          </a:xfrm>
          <a:prstGeom prst="rect">
            <a:avLst/>
          </a:prstGeom>
        </p:spPr>
      </p:pic>
      <p:sp>
        <p:nvSpPr>
          <p:cNvPr id="3" name="Textfeld 2">
            <a:extLst>
              <a:ext uri="{FF2B5EF4-FFF2-40B4-BE49-F238E27FC236}">
                <a16:creationId xmlns:a16="http://schemas.microsoft.com/office/drawing/2014/main" id="{023E994E-6067-4AB6-AD72-5B9B2BE11D6E}"/>
              </a:ext>
            </a:extLst>
          </p:cNvPr>
          <p:cNvSpPr txBox="1"/>
          <p:nvPr/>
        </p:nvSpPr>
        <p:spPr>
          <a:xfrm rot="20237557">
            <a:off x="5727030" y="721032"/>
            <a:ext cx="992579" cy="369332"/>
          </a:xfrm>
          <a:prstGeom prst="rect">
            <a:avLst/>
          </a:prstGeom>
          <a:noFill/>
        </p:spPr>
        <p:txBody>
          <a:bodyPr wrap="none" rtlCol="0">
            <a:spAutoFit/>
          </a:bodyPr>
          <a:lstStyle/>
          <a:p>
            <a:r>
              <a:rPr lang="de-DE" dirty="0">
                <a:solidFill>
                  <a:srgbClr val="FF0000"/>
                </a:solidFill>
              </a:rPr>
              <a:t>Melanie</a:t>
            </a:r>
          </a:p>
        </p:txBody>
      </p:sp>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
        <p:nvSpPr>
          <p:cNvPr id="2" name="Textfeld 1">
            <a:extLst>
              <a:ext uri="{FF2B5EF4-FFF2-40B4-BE49-F238E27FC236}">
                <a16:creationId xmlns:a16="http://schemas.microsoft.com/office/drawing/2014/main" id="{E9EF5E0E-B02B-456E-98C5-2042D773311F}"/>
              </a:ext>
            </a:extLst>
          </p:cNvPr>
          <p:cNvSpPr txBox="1"/>
          <p:nvPr/>
        </p:nvSpPr>
        <p:spPr>
          <a:xfrm rot="20237557">
            <a:off x="5727030" y="721032"/>
            <a:ext cx="992579" cy="369332"/>
          </a:xfrm>
          <a:prstGeom prst="rect">
            <a:avLst/>
          </a:prstGeom>
          <a:noFill/>
        </p:spPr>
        <p:txBody>
          <a:bodyPr wrap="none" rtlCol="0">
            <a:spAutoFit/>
          </a:bodyPr>
          <a:lstStyle/>
          <a:p>
            <a:r>
              <a:rPr lang="de-DE" dirty="0">
                <a:solidFill>
                  <a:srgbClr val="FF0000"/>
                </a:solidFill>
              </a:rPr>
              <a:t>Melanie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
        <p:nvSpPr>
          <p:cNvPr id="2" name="Textfeld 1">
            <a:extLst>
              <a:ext uri="{FF2B5EF4-FFF2-40B4-BE49-F238E27FC236}">
                <a16:creationId xmlns:a16="http://schemas.microsoft.com/office/drawing/2014/main" id="{A31926E0-E45F-4786-9982-8B241905A4E1}"/>
              </a:ext>
            </a:extLst>
          </p:cNvPr>
          <p:cNvSpPr txBox="1"/>
          <p:nvPr/>
        </p:nvSpPr>
        <p:spPr>
          <a:xfrm rot="20237557">
            <a:off x="5727030" y="721032"/>
            <a:ext cx="992579" cy="369332"/>
          </a:xfrm>
          <a:prstGeom prst="rect">
            <a:avLst/>
          </a:prstGeom>
          <a:noFill/>
        </p:spPr>
        <p:txBody>
          <a:bodyPr wrap="none" rtlCol="0">
            <a:spAutoFit/>
          </a:bodyPr>
          <a:lstStyle/>
          <a:p>
            <a:r>
              <a:rPr lang="de-DE" dirty="0">
                <a:solidFill>
                  <a:srgbClr val="FF0000"/>
                </a:solidFill>
              </a:rPr>
              <a:t>Melanie</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Referenzen + Literatur</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sp>
        <p:nvSpPr>
          <p:cNvPr id="4" name="Textfeld 3">
            <a:extLst>
              <a:ext uri="{FF2B5EF4-FFF2-40B4-BE49-F238E27FC236}">
                <a16:creationId xmlns:a16="http://schemas.microsoft.com/office/drawing/2014/main" id="{6FE81862-CA47-4288-A114-C6788AD1C31F}"/>
              </a:ext>
            </a:extLst>
          </p:cNvPr>
          <p:cNvSpPr txBox="1"/>
          <p:nvPr/>
        </p:nvSpPr>
        <p:spPr>
          <a:xfrm rot="20237557">
            <a:off x="5550494" y="608736"/>
            <a:ext cx="800219" cy="369332"/>
          </a:xfrm>
          <a:prstGeom prst="rect">
            <a:avLst/>
          </a:prstGeom>
          <a:noFill/>
        </p:spPr>
        <p:txBody>
          <a:bodyPr wrap="none" rtlCol="0">
            <a:spAutoFit/>
          </a:bodyPr>
          <a:lstStyle/>
          <a:p>
            <a:r>
              <a:rPr lang="de-DE" dirty="0">
                <a:solidFill>
                  <a:srgbClr val="FF0000"/>
                </a:solidFill>
              </a:rPr>
              <a:t>Lukas</a:t>
            </a:r>
          </a:p>
        </p:txBody>
      </p:sp>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
        <p:nvSpPr>
          <p:cNvPr id="4" name="Textfeld 3">
            <a:extLst>
              <a:ext uri="{FF2B5EF4-FFF2-40B4-BE49-F238E27FC236}">
                <a16:creationId xmlns:a16="http://schemas.microsoft.com/office/drawing/2014/main" id="{94CA0E8D-BB1A-4C1C-80D9-8F1842409955}"/>
              </a:ext>
            </a:extLst>
          </p:cNvPr>
          <p:cNvSpPr txBox="1"/>
          <p:nvPr/>
        </p:nvSpPr>
        <p:spPr>
          <a:xfrm rot="20237557">
            <a:off x="6180701" y="827114"/>
            <a:ext cx="800219" cy="369332"/>
          </a:xfrm>
          <a:prstGeom prst="rect">
            <a:avLst/>
          </a:prstGeom>
          <a:noFill/>
        </p:spPr>
        <p:txBody>
          <a:bodyPr wrap="none" rtlCol="0">
            <a:spAutoFit/>
          </a:bodyPr>
          <a:lstStyle/>
          <a:p>
            <a:r>
              <a:rPr lang="de-DE" dirty="0">
                <a:solidFill>
                  <a:srgbClr val="FF0000"/>
                </a:solidFill>
              </a:rPr>
              <a:t>Lukas</a:t>
            </a:r>
          </a:p>
        </p:txBody>
      </p:sp>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Abb.16: Visualisierung des Firmengeländes </a:t>
            </a:r>
            <a:endParaRPr lang="de-DE" sz="1200" b="0" strike="noStrike" spc="-1" dirty="0">
              <a:latin typeface="Arial"/>
            </a:endParaRP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pic>
        <p:nvPicPr>
          <p:cNvPr id="10" name="Grafik 9">
            <a:extLst>
              <a:ext uri="{FF2B5EF4-FFF2-40B4-BE49-F238E27FC236}">
                <a16:creationId xmlns:a16="http://schemas.microsoft.com/office/drawing/2014/main" id="{A33FBE62-A23D-4500-B15D-D851D90704C7}"/>
              </a:ext>
            </a:extLst>
          </p:cNvPr>
          <p:cNvPicPr>
            <a:picLocks noChangeAspect="1"/>
          </p:cNvPicPr>
          <p:nvPr/>
        </p:nvPicPr>
        <p:blipFill rotWithShape="1">
          <a:blip r:embed="rId4">
            <a:extLst>
              <a:ext uri="{28A0092B-C50C-407E-A947-70E740481C1C}">
                <a14:useLocalDpi xmlns:a14="http://schemas.microsoft.com/office/drawing/2010/main" val="0"/>
              </a:ext>
            </a:extLst>
          </a:blip>
          <a:srcRect l="18176" r="12869" b="25256"/>
          <a:stretch/>
        </p:blipFill>
        <p:spPr>
          <a:xfrm>
            <a:off x="822960" y="1783977"/>
            <a:ext cx="3901440" cy="4228945"/>
          </a:xfrm>
          <a:prstGeom prst="rect">
            <a:avLst/>
          </a:prstGeom>
        </p:spPr>
      </p:pic>
      <p:sp>
        <p:nvSpPr>
          <p:cNvPr id="11" name="Textfeld 10">
            <a:extLst>
              <a:ext uri="{FF2B5EF4-FFF2-40B4-BE49-F238E27FC236}">
                <a16:creationId xmlns:a16="http://schemas.microsoft.com/office/drawing/2014/main" id="{230A1210-81A8-4AC3-84D4-0820F1D32F88}"/>
              </a:ext>
            </a:extLst>
          </p:cNvPr>
          <p:cNvSpPr txBox="1"/>
          <p:nvPr/>
        </p:nvSpPr>
        <p:spPr>
          <a:xfrm rot="20237557">
            <a:off x="6123076" y="688947"/>
            <a:ext cx="800219" cy="369332"/>
          </a:xfrm>
          <a:prstGeom prst="rect">
            <a:avLst/>
          </a:prstGeom>
          <a:noFill/>
        </p:spPr>
        <p:txBody>
          <a:bodyPr wrap="none" rtlCol="0">
            <a:spAutoFit/>
          </a:bodyPr>
          <a:lstStyle/>
          <a:p>
            <a:r>
              <a:rPr lang="de-DE" dirty="0">
                <a:solidFill>
                  <a:srgbClr val="FF0000"/>
                </a:solidFill>
              </a:rPr>
              <a:t>Lukas</a:t>
            </a:r>
          </a:p>
        </p:txBody>
      </p:sp>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Abb.17</a:t>
            </a:r>
            <a:r>
              <a:rPr lang="de-DE" sz="1200" b="1" spc="-1" dirty="0">
                <a:solidFill>
                  <a:srgbClr val="000000"/>
                </a:solidFill>
                <a:latin typeface="Calibri"/>
              </a:rPr>
              <a:t>: Aktivitätsdiagramm „</a:t>
            </a:r>
            <a:r>
              <a:rPr lang="de-DE" sz="1200" b="1" spc="-1" dirty="0">
                <a:solidFill>
                  <a:srgbClr val="000000"/>
                </a:solidFill>
                <a:latin typeface="Calibri"/>
                <a:hlinkClick r:id="rId3"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5"/>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5"/>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5"/>
          <a:srcRect l="1784" t="82075" r="85430" b="12434"/>
          <a:stretch/>
        </p:blipFill>
        <p:spPr>
          <a:xfrm>
            <a:off x="1328108" y="2337622"/>
            <a:ext cx="811377" cy="224970"/>
          </a:xfrm>
          <a:prstGeom prst="rect">
            <a:avLst/>
          </a:prstGeom>
          <a:ln>
            <a:noFill/>
          </a:ln>
        </p:spPr>
      </p:pic>
      <p:sp>
        <p:nvSpPr>
          <p:cNvPr id="3" name="Textfeld 2">
            <a:extLst>
              <a:ext uri="{FF2B5EF4-FFF2-40B4-BE49-F238E27FC236}">
                <a16:creationId xmlns:a16="http://schemas.microsoft.com/office/drawing/2014/main" id="{6E1A92EC-92F2-4B4A-8B97-B6F9CC625D35}"/>
              </a:ext>
            </a:extLst>
          </p:cNvPr>
          <p:cNvSpPr txBox="1"/>
          <p:nvPr/>
        </p:nvSpPr>
        <p:spPr>
          <a:xfrm rot="20237557">
            <a:off x="6007768" y="664884"/>
            <a:ext cx="992579" cy="369332"/>
          </a:xfrm>
          <a:prstGeom prst="rect">
            <a:avLst/>
          </a:prstGeom>
          <a:noFill/>
        </p:spPr>
        <p:txBody>
          <a:bodyPr wrap="none" rtlCol="0">
            <a:spAutoFit/>
          </a:bodyPr>
          <a:lstStyle/>
          <a:p>
            <a:r>
              <a:rPr lang="de-DE" dirty="0">
                <a:solidFill>
                  <a:srgbClr val="FF0000"/>
                </a:solidFill>
              </a:rPr>
              <a:t>Melanie</a:t>
            </a:r>
          </a:p>
        </p:txBody>
      </p:sp>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Abb.17</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
        <p:nvSpPr>
          <p:cNvPr id="2" name="Textfeld 1">
            <a:extLst>
              <a:ext uri="{FF2B5EF4-FFF2-40B4-BE49-F238E27FC236}">
                <a16:creationId xmlns:a16="http://schemas.microsoft.com/office/drawing/2014/main" id="{B0790C71-2207-4BB9-8FC7-F5106161E3A2}"/>
              </a:ext>
            </a:extLst>
          </p:cNvPr>
          <p:cNvSpPr txBox="1"/>
          <p:nvPr/>
        </p:nvSpPr>
        <p:spPr>
          <a:xfrm rot="20237557">
            <a:off x="6007768" y="664884"/>
            <a:ext cx="992579" cy="369332"/>
          </a:xfrm>
          <a:prstGeom prst="rect">
            <a:avLst/>
          </a:prstGeom>
          <a:noFill/>
        </p:spPr>
        <p:txBody>
          <a:bodyPr wrap="none" rtlCol="0">
            <a:spAutoFit/>
          </a:bodyPr>
          <a:lstStyle/>
          <a:p>
            <a:r>
              <a:rPr lang="de-DE" dirty="0">
                <a:solidFill>
                  <a:srgbClr val="FF0000"/>
                </a:solidFill>
              </a:rPr>
              <a:t>Melanie</a:t>
            </a: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Problem: </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verletzte Personen finden und retten</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Gegenstände bergen</a:t>
            </a:r>
            <a:endParaRPr lang="de-DE" sz="1600" b="0" strike="noStrike" spc="-1">
              <a:latin typeface="Arial"/>
            </a:endParaRPr>
          </a:p>
          <a:p>
            <a:pPr>
              <a:lnSpc>
                <a:spcPct val="100000"/>
              </a:lnSpc>
            </a:pP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ohne andere Menschen in Gefahr zu bringen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Lösung:</a:t>
            </a:r>
            <a:endParaRPr lang="de-DE" sz="1600" b="0" strike="noStrike" spc="-1">
              <a:latin typeface="Arial"/>
            </a:endParaRPr>
          </a:p>
          <a:p>
            <a:pPr>
              <a:lnSpc>
                <a:spcPct val="100000"/>
              </a:lnSpc>
            </a:pPr>
            <a:r>
              <a:rPr lang="de-DE" sz="1600" b="0" strike="noStrike" spc="-1">
                <a:solidFill>
                  <a:srgbClr val="24292E"/>
                </a:solidFill>
                <a:latin typeface="-apple-system"/>
              </a:rPr>
              <a:t>Rescue Robot</a:t>
            </a:r>
            <a:endParaRPr lang="de-DE" sz="1600" b="0" strike="noStrike" spc="-1">
              <a:latin typeface="Arial"/>
            </a:endParaRPr>
          </a:p>
          <a:p>
            <a:pPr>
              <a:lnSpc>
                <a:spcPct val="100000"/>
              </a:lnSpc>
            </a:pPr>
            <a:endParaRPr lang="de-DE" sz="1600" b="0" strike="noStrike" spc="-1">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
        <p:nvSpPr>
          <p:cNvPr id="2" name="Textfeld 1">
            <a:extLst>
              <a:ext uri="{FF2B5EF4-FFF2-40B4-BE49-F238E27FC236}">
                <a16:creationId xmlns:a16="http://schemas.microsoft.com/office/drawing/2014/main" id="{F13EF0C3-DE46-461C-9362-069BE0917667}"/>
              </a:ext>
            </a:extLst>
          </p:cNvPr>
          <p:cNvSpPr txBox="1"/>
          <p:nvPr/>
        </p:nvSpPr>
        <p:spPr>
          <a:xfrm rot="20237557">
            <a:off x="5807242" y="1162189"/>
            <a:ext cx="992579" cy="369332"/>
          </a:xfrm>
          <a:prstGeom prst="rect">
            <a:avLst/>
          </a:prstGeom>
          <a:noFill/>
        </p:spPr>
        <p:txBody>
          <a:bodyPr wrap="none" rtlCol="0">
            <a:spAutoFit/>
          </a:bodyPr>
          <a:lstStyle/>
          <a:p>
            <a:r>
              <a:rPr lang="de-DE" dirty="0">
                <a:solidFill>
                  <a:srgbClr val="FF0000"/>
                </a:solidFill>
              </a:rPr>
              <a:t>Melanie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
        <p:nvSpPr>
          <p:cNvPr id="5" name="Textfeld 4">
            <a:extLst>
              <a:ext uri="{FF2B5EF4-FFF2-40B4-BE49-F238E27FC236}">
                <a16:creationId xmlns:a16="http://schemas.microsoft.com/office/drawing/2014/main" id="{EA81C621-8150-448E-92AE-2CA87E421A0B}"/>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solidFill>
                  <a:srgbClr val="FF0000"/>
                </a:solidFill>
                <a:latin typeface="Calibri"/>
              </a:rPr>
              <a:t>Abb.18b</a:t>
            </a:r>
            <a:r>
              <a:rPr lang="de-DE" sz="1200" b="1" spc="-1" dirty="0">
                <a:solidFill>
                  <a:srgbClr val="FF0000"/>
                </a:solidFill>
                <a:latin typeface="Calibri"/>
              </a:rPr>
              <a:t>: …(FR7….) </a:t>
            </a:r>
            <a:endParaRPr lang="de-DE" sz="1200" dirty="0">
              <a:solidFill>
                <a:srgbClr val="FF0000"/>
              </a:solidFill>
            </a:endParaRPr>
          </a:p>
        </p:txBody>
      </p:sp>
      <p:sp>
        <p:nvSpPr>
          <p:cNvPr id="7" name="Textfeld 6">
            <a:extLst>
              <a:ext uri="{FF2B5EF4-FFF2-40B4-BE49-F238E27FC236}">
                <a16:creationId xmlns:a16="http://schemas.microsoft.com/office/drawing/2014/main" id="{0568E4FD-92CD-433B-B1A2-AC2B036D90EB}"/>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FF0000"/>
                </a:solidFill>
                <a:latin typeface="Calibri"/>
              </a:rPr>
              <a:t>Abb.19</a:t>
            </a:r>
            <a:r>
              <a:rPr lang="de-DE" sz="1200" b="1" spc="-1" dirty="0">
                <a:solidFill>
                  <a:srgbClr val="FF0000"/>
                </a:solidFill>
                <a:latin typeface="Calibri"/>
              </a:rPr>
              <a:t>: Unity „</a:t>
            </a:r>
            <a:r>
              <a:rPr lang="de-DE" sz="1200" b="1" spc="-1" dirty="0" err="1">
                <a:solidFill>
                  <a:srgbClr val="FF0000"/>
                </a:solidFill>
                <a:latin typeface="Calibri"/>
              </a:rPr>
              <a:t>Locomotion</a:t>
            </a:r>
            <a:r>
              <a:rPr lang="de-DE" sz="1200" b="1" spc="-1" dirty="0">
                <a:solidFill>
                  <a:srgbClr val="FF0000"/>
                </a:solidFill>
                <a:latin typeface="Calibri"/>
              </a:rPr>
              <a:t>“ </a:t>
            </a:r>
            <a:endParaRPr lang="de-DE" sz="1200" dirty="0">
              <a:solidFill>
                <a:srgbClr val="FF0000"/>
              </a:solidFill>
            </a:endParaRP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218B694D-89B3-4734-AF05-27810513AAB1}"/>
              </a:ext>
            </a:extLst>
          </p:cNvPr>
          <p:cNvSpPr txBox="1"/>
          <p:nvPr/>
        </p:nvSpPr>
        <p:spPr>
          <a:xfrm rot="20155132">
            <a:off x="1407108" y="4971495"/>
            <a:ext cx="1911742" cy="369332"/>
          </a:xfrm>
          <a:prstGeom prst="rect">
            <a:avLst/>
          </a:prstGeom>
          <a:noFill/>
        </p:spPr>
        <p:txBody>
          <a:bodyPr wrap="none" rtlCol="0">
            <a:spAutoFit/>
          </a:bodyPr>
          <a:lstStyle/>
          <a:p>
            <a:r>
              <a:rPr lang="de-DE" b="1" dirty="0">
                <a:solidFill>
                  <a:srgbClr val="FF0000"/>
                </a:solidFill>
              </a:rPr>
              <a:t>Video aus Unity</a:t>
            </a:r>
          </a:p>
        </p:txBody>
      </p:sp>
      <p:sp>
        <p:nvSpPr>
          <p:cNvPr id="4" name="Textfeld 3">
            <a:extLst>
              <a:ext uri="{FF2B5EF4-FFF2-40B4-BE49-F238E27FC236}">
                <a16:creationId xmlns:a16="http://schemas.microsoft.com/office/drawing/2014/main" id="{EEF3D6CF-4CAD-408D-AE26-C16A4082AC27}"/>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13458296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FF0000"/>
                </a:solidFill>
                <a:latin typeface="Calibri"/>
              </a:rPr>
              <a:t>Abb.19</a:t>
            </a:r>
            <a:r>
              <a:rPr lang="de-DE" sz="1200" b="1" spc="-1" dirty="0">
                <a:solidFill>
                  <a:srgbClr val="FF0000"/>
                </a:solidFill>
                <a:latin typeface="Calibri"/>
              </a:rPr>
              <a:t>: Unity „</a:t>
            </a:r>
            <a:r>
              <a:rPr lang="de-DE" sz="1200" b="1" spc="-1" dirty="0" err="1">
                <a:solidFill>
                  <a:srgbClr val="FF0000"/>
                </a:solidFill>
                <a:latin typeface="Calibri"/>
              </a:rPr>
              <a:t>Locomotion</a:t>
            </a:r>
            <a:r>
              <a:rPr lang="de-DE" sz="1200" b="1" spc="-1" dirty="0">
                <a:solidFill>
                  <a:srgbClr val="FF0000"/>
                </a:solidFill>
                <a:latin typeface="Calibri"/>
              </a:rPr>
              <a:t>“ </a:t>
            </a:r>
            <a:endParaRPr lang="de-DE" sz="1200" dirty="0">
              <a:solidFill>
                <a:srgbClr val="FF0000"/>
              </a:solidFill>
            </a:endParaRPr>
          </a:p>
        </p:txBody>
      </p:sp>
      <p:sp>
        <p:nvSpPr>
          <p:cNvPr id="11" name="Textfeld 10">
            <a:extLst>
              <a:ext uri="{FF2B5EF4-FFF2-40B4-BE49-F238E27FC236}">
                <a16:creationId xmlns:a16="http://schemas.microsoft.com/office/drawing/2014/main" id="{02404591-0557-4850-8D21-FF4D01FC5550}"/>
              </a:ext>
            </a:extLst>
          </p:cNvPr>
          <p:cNvSpPr txBox="1"/>
          <p:nvPr/>
        </p:nvSpPr>
        <p:spPr>
          <a:xfrm rot="20155132">
            <a:off x="1407108" y="4971495"/>
            <a:ext cx="1911742" cy="369332"/>
          </a:xfrm>
          <a:prstGeom prst="rect">
            <a:avLst/>
          </a:prstGeom>
          <a:noFill/>
        </p:spPr>
        <p:txBody>
          <a:bodyPr wrap="none" rtlCol="0">
            <a:spAutoFit/>
          </a:bodyPr>
          <a:lstStyle/>
          <a:p>
            <a:r>
              <a:rPr lang="de-DE" b="1" dirty="0">
                <a:solidFill>
                  <a:srgbClr val="FF0000"/>
                </a:solidFill>
              </a:rPr>
              <a:t>Video aus Unity</a:t>
            </a:r>
          </a:p>
        </p:txBody>
      </p:sp>
      <p:sp>
        <p:nvSpPr>
          <p:cNvPr id="4" name="Textfeld 3">
            <a:extLst>
              <a:ext uri="{FF2B5EF4-FFF2-40B4-BE49-F238E27FC236}">
                <a16:creationId xmlns:a16="http://schemas.microsoft.com/office/drawing/2014/main" id="{24D4494D-C04D-4268-8568-7704004D86B5}"/>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2" name="Textfeld 1">
            <a:extLst>
              <a:ext uri="{FF2B5EF4-FFF2-40B4-BE49-F238E27FC236}">
                <a16:creationId xmlns:a16="http://schemas.microsoft.com/office/drawing/2014/main" id="{9F8EA98B-4E82-4941-BA05-8A8F8C1F887C}"/>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67DD9E44-2D9F-47E4-969E-83D5570F00D5}"/>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20: Darstellung des beweglichen Greifers (NFR3.1) [1] </a:t>
            </a:r>
            <a:endParaRPr lang="de-DE" sz="1200" dirty="0"/>
          </a:p>
        </p:txBody>
      </p:sp>
      <p:sp>
        <p:nvSpPr>
          <p:cNvPr id="2" name="Textfeld 1">
            <a:extLst>
              <a:ext uri="{FF2B5EF4-FFF2-40B4-BE49-F238E27FC236}">
                <a16:creationId xmlns:a16="http://schemas.microsoft.com/office/drawing/2014/main" id="{71EE448A-7675-4A54-B708-7C30DF6CD1F6}"/>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5482653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20: Darstellung des beweglichen Greifers (NFR3.1) [1] </a:t>
            </a:r>
            <a:endParaRPr lang="de-DE" sz="1200"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Abb.21</a:t>
            </a:r>
            <a:r>
              <a:rPr lang="de-DE" sz="1200" b="1" spc="-1" dirty="0">
                <a:latin typeface="Calibri"/>
              </a:rPr>
              <a:t>: Implementierung von Greifer und Greifarm</a:t>
            </a:r>
            <a:endParaRPr lang="de-DE" sz="1200" dirty="0"/>
          </a:p>
        </p:txBody>
      </p:sp>
      <p:sp>
        <p:nvSpPr>
          <p:cNvPr id="2" name="Textfeld 1">
            <a:extLst>
              <a:ext uri="{FF2B5EF4-FFF2-40B4-BE49-F238E27FC236}">
                <a16:creationId xmlns:a16="http://schemas.microsoft.com/office/drawing/2014/main" id="{EE3C4968-901C-45B1-9EE8-BBD8B8858CF7}"/>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20: Darstellung des beweglichen Greifers (NFR3.1) [1] </a:t>
            </a:r>
            <a:endParaRPr lang="de-DE" sz="1200"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Abb.21</a:t>
            </a:r>
            <a:r>
              <a:rPr lang="de-DE" sz="1200" b="1" spc="-1" dirty="0">
                <a:latin typeface="Calibri"/>
              </a:rPr>
              <a:t>: Implementierung von Greifer und Greifarm</a:t>
            </a:r>
            <a:endParaRPr lang="de-DE" sz="1200" dirty="0"/>
          </a:p>
        </p:txBody>
      </p:sp>
      <p:sp>
        <p:nvSpPr>
          <p:cNvPr id="10" name="Textfeld 9">
            <a:extLst>
              <a:ext uri="{FF2B5EF4-FFF2-40B4-BE49-F238E27FC236}">
                <a16:creationId xmlns:a16="http://schemas.microsoft.com/office/drawing/2014/main" id="{21C9BE3B-BA72-4E47-9C0F-124868B01C2A}"/>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3" name="Grafik 2">
            <a:extLst>
              <a:ext uri="{FF2B5EF4-FFF2-40B4-BE49-F238E27FC236}">
                <a16:creationId xmlns:a16="http://schemas.microsoft.com/office/drawing/2014/main" id="{B04B6574-3BD1-405C-BE8B-7DB4A082A8F2}"/>
              </a:ext>
            </a:extLst>
          </p:cNvPr>
          <p:cNvPicPr>
            <a:picLocks noChangeAspect="1"/>
          </p:cNvPicPr>
          <p:nvPr/>
        </p:nvPicPr>
        <p:blipFill rotWithShape="1">
          <a:blip r:embed="rId4">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2" name="Textfeld 1">
            <a:extLst>
              <a:ext uri="{FF2B5EF4-FFF2-40B4-BE49-F238E27FC236}">
                <a16:creationId xmlns:a16="http://schemas.microsoft.com/office/drawing/2014/main" id="{EDE19288-35F1-4748-BF2B-591535E2366D}"/>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22: Darstellung Behälter (FR4 + NFR5)</a:t>
            </a:r>
            <a:endParaRPr lang="de-DE" sz="1200" dirty="0"/>
          </a:p>
        </p:txBody>
      </p:sp>
      <p:sp>
        <p:nvSpPr>
          <p:cNvPr id="4" name="Textfeld 3">
            <a:extLst>
              <a:ext uri="{FF2B5EF4-FFF2-40B4-BE49-F238E27FC236}">
                <a16:creationId xmlns:a16="http://schemas.microsoft.com/office/drawing/2014/main" id="{8407FD5A-7224-4085-BEC2-21730C9A4792}"/>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141737354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22: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Abb.23</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2" name="Textfeld 1">
            <a:extLst>
              <a:ext uri="{FF2B5EF4-FFF2-40B4-BE49-F238E27FC236}">
                <a16:creationId xmlns:a16="http://schemas.microsoft.com/office/drawing/2014/main" id="{A5F04005-2B5C-4770-8E95-7981B4C3FA7C}"/>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Referenzen + Literatur</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Textfeld 1">
            <a:extLst>
              <a:ext uri="{FF2B5EF4-FFF2-40B4-BE49-F238E27FC236}">
                <a16:creationId xmlns:a16="http://schemas.microsoft.com/office/drawing/2014/main" id="{3E172007-9316-4821-9ADB-3D0BF20632A0}"/>
              </a:ext>
            </a:extLst>
          </p:cNvPr>
          <p:cNvSpPr txBox="1"/>
          <p:nvPr/>
        </p:nvSpPr>
        <p:spPr>
          <a:xfrm rot="20237557">
            <a:off x="5807242" y="1162189"/>
            <a:ext cx="992579" cy="369332"/>
          </a:xfrm>
          <a:prstGeom prst="rect">
            <a:avLst/>
          </a:prstGeom>
          <a:noFill/>
        </p:spPr>
        <p:txBody>
          <a:bodyPr wrap="none" rtlCol="0">
            <a:spAutoFit/>
          </a:bodyPr>
          <a:lstStyle/>
          <a:p>
            <a:r>
              <a:rPr lang="de-DE" dirty="0">
                <a:solidFill>
                  <a:srgbClr val="FF0000"/>
                </a:solidFill>
              </a:rPr>
              <a:t>Melanie</a:t>
            </a: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22: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Abb.23</a:t>
            </a:r>
            <a:r>
              <a:rPr lang="de-DE" sz="1200" b="1" spc="-1" dirty="0">
                <a:latin typeface="Calibri"/>
              </a:rPr>
              <a:t>: Implementierung von verschließbaren Behälter (FR4)</a:t>
            </a:r>
            <a:endParaRPr lang="de-DE" sz="1200" dirty="0"/>
          </a:p>
        </p:txBody>
      </p:sp>
      <p:sp>
        <p:nvSpPr>
          <p:cNvPr id="8" name="Textfeld 7">
            <a:extLst>
              <a:ext uri="{FF2B5EF4-FFF2-40B4-BE49-F238E27FC236}">
                <a16:creationId xmlns:a16="http://schemas.microsoft.com/office/drawing/2014/main" id="{1A8278E5-27C2-4263-BB5A-A056F4339E89}"/>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7F694B93-AC46-4043-9985-535592BE082C}"/>
              </a:ext>
            </a:extLst>
          </p:cNvPr>
          <p:cNvPicPr>
            <a:picLocks noChangeAspect="1"/>
          </p:cNvPicPr>
          <p:nvPr/>
        </p:nvPicPr>
        <p:blipFill rotWithShape="1">
          <a:blip r:embed="rId4">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32024B10-C3C1-4927-B526-8242E71891AC}"/>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24: Darstellung Peripherie Schnittstelle (NFR8)</a:t>
            </a:r>
            <a:endParaRPr lang="de-DE" sz="1200" dirty="0"/>
          </a:p>
        </p:txBody>
      </p:sp>
      <p:sp>
        <p:nvSpPr>
          <p:cNvPr id="6" name="Textfeld 5">
            <a:extLst>
              <a:ext uri="{FF2B5EF4-FFF2-40B4-BE49-F238E27FC236}">
                <a16:creationId xmlns:a16="http://schemas.microsoft.com/office/drawing/2014/main" id="{903E0C04-7FA1-4C7C-B293-B0194EBA825D}"/>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26265524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24: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Implementierung Peripherie (NFR8)</a:t>
            </a:r>
            <a:endParaRPr lang="de-DE" sz="1200" dirty="0"/>
          </a:p>
        </p:txBody>
      </p:sp>
      <p:sp>
        <p:nvSpPr>
          <p:cNvPr id="8" name="Textfeld 7">
            <a:extLst>
              <a:ext uri="{FF2B5EF4-FFF2-40B4-BE49-F238E27FC236}">
                <a16:creationId xmlns:a16="http://schemas.microsoft.com/office/drawing/2014/main" id="{AD62B45E-9103-44A4-B844-827CDEF6AC40}"/>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24: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Implementierung Peripherie (NFR8)</a:t>
            </a:r>
            <a:endParaRPr lang="de-DE" sz="1200" dirty="0"/>
          </a:p>
        </p:txBody>
      </p:sp>
      <p:sp>
        <p:nvSpPr>
          <p:cNvPr id="7" name="Textfeld 6">
            <a:extLst>
              <a:ext uri="{FF2B5EF4-FFF2-40B4-BE49-F238E27FC236}">
                <a16:creationId xmlns:a16="http://schemas.microsoft.com/office/drawing/2014/main" id="{1905DAD8-45D0-4ECA-B8B8-62EC8085A38A}"/>
              </a:ext>
            </a:extLst>
          </p:cNvPr>
          <p:cNvSpPr txBox="1"/>
          <p:nvPr/>
        </p:nvSpPr>
        <p:spPr>
          <a:xfrm rot="20237557">
            <a:off x="6103948" y="664884"/>
            <a:ext cx="800219" cy="369332"/>
          </a:xfrm>
          <a:prstGeom prst="rect">
            <a:avLst/>
          </a:prstGeom>
          <a:noFill/>
        </p:spPr>
        <p:txBody>
          <a:bodyPr wrap="none" rtlCol="0">
            <a:spAutoFit/>
          </a:bodyPr>
          <a:lstStyle/>
          <a:p>
            <a:r>
              <a:rPr lang="de-DE" dirty="0">
                <a:solidFill>
                  <a:srgbClr val="FF0000"/>
                </a:solidFill>
              </a:rPr>
              <a:t>Bruno</a:t>
            </a:r>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solidFill>
                  <a:srgbClr val="FF0000"/>
                </a:solidFill>
                <a:latin typeface="Calibri"/>
              </a:rPr>
              <a:t>Video2</a:t>
            </a:r>
            <a:r>
              <a:rPr lang="de-DE" sz="1200" b="1" spc="-1" dirty="0">
                <a:solidFill>
                  <a:srgbClr val="FF0000"/>
                </a:solidFill>
                <a:latin typeface="Calibri"/>
              </a:rPr>
              <a:t>: C# „</a:t>
            </a:r>
            <a:r>
              <a:rPr lang="de-DE" sz="1200" b="1" spc="-1" dirty="0" err="1">
                <a:solidFill>
                  <a:srgbClr val="FF0000"/>
                </a:solidFill>
                <a:latin typeface="Calibri"/>
              </a:rPr>
              <a:t>Detect</a:t>
            </a:r>
            <a:r>
              <a:rPr lang="de-DE" sz="1200" b="1" spc="-1" dirty="0">
                <a:solidFill>
                  <a:srgbClr val="FF0000"/>
                </a:solidFill>
                <a:latin typeface="Calibri"/>
              </a:rPr>
              <a:t> and </a:t>
            </a:r>
            <a:r>
              <a:rPr lang="de-DE" sz="1200" b="1" spc="-1" dirty="0" err="1">
                <a:solidFill>
                  <a:srgbClr val="FF0000"/>
                </a:solidFill>
                <a:latin typeface="Calibri"/>
              </a:rPr>
              <a:t>rescue</a:t>
            </a:r>
            <a:r>
              <a:rPr lang="de-DE" sz="1200" b="1" spc="-1" dirty="0">
                <a:solidFill>
                  <a:srgbClr val="FF0000"/>
                </a:solidFill>
                <a:latin typeface="Calibri"/>
              </a:rPr>
              <a:t> </a:t>
            </a:r>
            <a:r>
              <a:rPr lang="de-DE" sz="1200" b="1" spc="-1" dirty="0" err="1">
                <a:solidFill>
                  <a:srgbClr val="FF0000"/>
                </a:solidFill>
                <a:latin typeface="Calibri"/>
              </a:rPr>
              <a:t>obstacle</a:t>
            </a:r>
            <a:r>
              <a:rPr lang="de-DE" sz="1200" b="1" spc="-1" dirty="0">
                <a:solidFill>
                  <a:srgbClr val="FF0000"/>
                </a:solidFill>
                <a:latin typeface="Calibri"/>
              </a:rPr>
              <a:t>“ </a:t>
            </a:r>
            <a:endParaRPr lang="de-DE" sz="1200" dirty="0">
              <a:solidFill>
                <a:srgbClr val="FF0000"/>
              </a:solidFill>
            </a:endParaRPr>
          </a:p>
        </p:txBody>
      </p:sp>
      <p:sp>
        <p:nvSpPr>
          <p:cNvPr id="9" name="Textfeld 8">
            <a:extLst>
              <a:ext uri="{FF2B5EF4-FFF2-40B4-BE49-F238E27FC236}">
                <a16:creationId xmlns:a16="http://schemas.microsoft.com/office/drawing/2014/main" id="{DA2EFEC2-68AE-4D61-A5C2-4B018E05AB46}"/>
              </a:ext>
            </a:extLst>
          </p:cNvPr>
          <p:cNvSpPr txBox="1"/>
          <p:nvPr/>
        </p:nvSpPr>
        <p:spPr>
          <a:xfrm rot="20237557">
            <a:off x="5823210" y="721032"/>
            <a:ext cx="800219" cy="369332"/>
          </a:xfrm>
          <a:prstGeom prst="rect">
            <a:avLst/>
          </a:prstGeom>
          <a:noFill/>
        </p:spPr>
        <p:txBody>
          <a:bodyPr wrap="none" rtlCol="0">
            <a:spAutoFit/>
          </a:bodyPr>
          <a:lstStyle/>
          <a:p>
            <a:r>
              <a:rPr lang="de-DE" dirty="0">
                <a:solidFill>
                  <a:srgbClr val="FF0000"/>
                </a:solidFill>
              </a:rPr>
              <a:t>Lukas</a:t>
            </a:r>
          </a:p>
        </p:txBody>
      </p:sp>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solidFill>
                  <a:srgbClr val="FF0000"/>
                </a:solidFill>
                <a:latin typeface="Calibri"/>
              </a:rPr>
              <a:t>Video2</a:t>
            </a:r>
            <a:r>
              <a:rPr lang="de-DE" sz="1200" b="1" spc="-1" dirty="0">
                <a:solidFill>
                  <a:srgbClr val="FF0000"/>
                </a:solidFill>
                <a:latin typeface="Calibri"/>
              </a:rPr>
              <a:t>: C# „</a:t>
            </a:r>
            <a:r>
              <a:rPr lang="de-DE" sz="1200" b="1" spc="-1" dirty="0" err="1">
                <a:solidFill>
                  <a:srgbClr val="FF0000"/>
                </a:solidFill>
                <a:latin typeface="Calibri"/>
              </a:rPr>
              <a:t>Detect</a:t>
            </a:r>
            <a:r>
              <a:rPr lang="de-DE" sz="1200" b="1" spc="-1" dirty="0">
                <a:solidFill>
                  <a:srgbClr val="FF0000"/>
                </a:solidFill>
                <a:latin typeface="Calibri"/>
              </a:rPr>
              <a:t> and </a:t>
            </a:r>
            <a:r>
              <a:rPr lang="de-DE" sz="1200" b="1" spc="-1" dirty="0" err="1">
                <a:solidFill>
                  <a:srgbClr val="FF0000"/>
                </a:solidFill>
                <a:latin typeface="Calibri"/>
              </a:rPr>
              <a:t>rescue</a:t>
            </a:r>
            <a:r>
              <a:rPr lang="de-DE" sz="1200" b="1" spc="-1" dirty="0">
                <a:solidFill>
                  <a:srgbClr val="FF0000"/>
                </a:solidFill>
                <a:latin typeface="Calibri"/>
              </a:rPr>
              <a:t> </a:t>
            </a:r>
            <a:r>
              <a:rPr lang="de-DE" sz="1200" b="1" spc="-1" dirty="0" err="1">
                <a:solidFill>
                  <a:srgbClr val="FF0000"/>
                </a:solidFill>
                <a:latin typeface="Calibri"/>
              </a:rPr>
              <a:t>obstacle</a:t>
            </a:r>
            <a:r>
              <a:rPr lang="de-DE" sz="1200" b="1" spc="-1" dirty="0">
                <a:solidFill>
                  <a:srgbClr val="FF0000"/>
                </a:solidFill>
                <a:latin typeface="Calibri"/>
              </a:rPr>
              <a:t>“ </a:t>
            </a:r>
            <a:endParaRPr lang="de-DE" sz="1200" dirty="0">
              <a:solidFill>
                <a:srgbClr val="FF0000"/>
              </a:solidFill>
            </a:endParaRPr>
          </a:p>
        </p:txBody>
      </p:sp>
      <p:sp>
        <p:nvSpPr>
          <p:cNvPr id="8" name="Textfeld 7">
            <a:extLst>
              <a:ext uri="{FF2B5EF4-FFF2-40B4-BE49-F238E27FC236}">
                <a16:creationId xmlns:a16="http://schemas.microsoft.com/office/drawing/2014/main" id="{26A78D1C-AF39-4CF7-8C69-49AE2B7EC4AE}"/>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943321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46</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
        <p:nvSpPr>
          <p:cNvPr id="8" name="Textfeld 7">
            <a:extLst>
              <a:ext uri="{FF2B5EF4-FFF2-40B4-BE49-F238E27FC236}">
                <a16:creationId xmlns:a16="http://schemas.microsoft.com/office/drawing/2014/main" id="{28284AAE-96B0-42B0-A5D5-9814EC2F4378}"/>
              </a:ext>
            </a:extLst>
          </p:cNvPr>
          <p:cNvSpPr txBox="1"/>
          <p:nvPr/>
        </p:nvSpPr>
        <p:spPr>
          <a:xfrm rot="20237557">
            <a:off x="5727030" y="721032"/>
            <a:ext cx="992579" cy="369332"/>
          </a:xfrm>
          <a:prstGeom prst="rect">
            <a:avLst/>
          </a:prstGeom>
          <a:noFill/>
        </p:spPr>
        <p:txBody>
          <a:bodyPr wrap="none" rtlCol="0">
            <a:spAutoFit/>
          </a:bodyPr>
          <a:lstStyle/>
          <a:p>
            <a:r>
              <a:rPr lang="de-DE" dirty="0">
                <a:solidFill>
                  <a:srgbClr val="FF0000"/>
                </a:solidFill>
              </a:rPr>
              <a:t>Melanie</a:t>
            </a: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47</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5016117" cy="4339650"/>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4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400" dirty="0"/>
              <a:t>Kinematik, Dichtigkeitsprüfungen, Flow Simulation</a:t>
            </a:r>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400" dirty="0"/>
              <a:t>Diagonales Fahren des Bots </a:t>
            </a:r>
          </a:p>
          <a:p>
            <a:pPr marL="742950" lvl="1" indent="-285750">
              <a:buClr>
                <a:schemeClr val="bg1">
                  <a:lumMod val="50000"/>
                </a:schemeClr>
              </a:buClr>
              <a:buFont typeface="Wingdings" panose="05000000000000000000" pitchFamily="2" charset="2"/>
              <a:buChar char="§"/>
            </a:pPr>
            <a:r>
              <a:rPr lang="de-DE" sz="1400" dirty="0"/>
              <a:t>Einfügen von Nebel, inkl. Sichteinschränkung</a:t>
            </a:r>
          </a:p>
          <a:p>
            <a:pPr marL="742950" lvl="1" indent="-285750">
              <a:buClr>
                <a:schemeClr val="bg1">
                  <a:lumMod val="50000"/>
                </a:schemeClr>
              </a:buClr>
              <a:buFont typeface="Wingdings" panose="05000000000000000000" pitchFamily="2" charset="2"/>
              <a:buChar char="§"/>
            </a:pPr>
            <a:r>
              <a:rPr lang="de-DE" sz="1400" dirty="0"/>
              <a:t>Verschieben von Gegenstände</a:t>
            </a:r>
          </a:p>
          <a:p>
            <a:pPr marL="742950" lvl="1" indent="-285750">
              <a:buClr>
                <a:schemeClr val="bg1">
                  <a:lumMod val="50000"/>
                </a:schemeClr>
              </a:buClr>
              <a:buFont typeface="Wingdings" panose="05000000000000000000" pitchFamily="2" charset="2"/>
              <a:buChar char="§"/>
            </a:pPr>
            <a:endParaRPr lang="de-DE" sz="1600" dirty="0"/>
          </a:p>
        </p:txBody>
      </p:sp>
      <p:sp>
        <p:nvSpPr>
          <p:cNvPr id="2" name="Textfeld 1">
            <a:extLst>
              <a:ext uri="{FF2B5EF4-FFF2-40B4-BE49-F238E27FC236}">
                <a16:creationId xmlns:a16="http://schemas.microsoft.com/office/drawing/2014/main" id="{82BA34BB-522C-46F1-8A7E-4F585B674DCD}"/>
              </a:ext>
            </a:extLst>
          </p:cNvPr>
          <p:cNvSpPr txBox="1"/>
          <p:nvPr/>
        </p:nvSpPr>
        <p:spPr>
          <a:xfrm rot="20237557">
            <a:off x="5727030" y="721032"/>
            <a:ext cx="992579" cy="369332"/>
          </a:xfrm>
          <a:prstGeom prst="rect">
            <a:avLst/>
          </a:prstGeom>
          <a:noFill/>
        </p:spPr>
        <p:txBody>
          <a:bodyPr wrap="none" rtlCol="0">
            <a:spAutoFit/>
          </a:bodyPr>
          <a:lstStyle/>
          <a:p>
            <a:r>
              <a:rPr lang="de-DE" dirty="0">
                <a:solidFill>
                  <a:srgbClr val="FF0000"/>
                </a:solidFill>
              </a:rPr>
              <a:t>Melanie</a:t>
            </a:r>
          </a:p>
        </p:txBody>
      </p:sp>
      <p:pic>
        <p:nvPicPr>
          <p:cNvPr id="4" name="flowsim_air_front">
            <a:hlinkClick r:id="" action="ppaction://media"/>
            <a:extLst>
              <a:ext uri="{FF2B5EF4-FFF2-40B4-BE49-F238E27FC236}">
                <a16:creationId xmlns:a16="http://schemas.microsoft.com/office/drawing/2014/main" id="{91A6EB68-AB30-43FE-AFE4-B7AEFC51F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772" y="3262170"/>
            <a:ext cx="3587131" cy="1440458"/>
          </a:xfrm>
          <a:prstGeom prst="rect">
            <a:avLst/>
          </a:prstGeom>
        </p:spPr>
      </p:pic>
      <p:sp>
        <p:nvSpPr>
          <p:cNvPr id="5" name="Textfeld 4">
            <a:extLst>
              <a:ext uri="{FF2B5EF4-FFF2-40B4-BE49-F238E27FC236}">
                <a16:creationId xmlns:a16="http://schemas.microsoft.com/office/drawing/2014/main" id="{081006C4-58C4-460C-8A78-957E5551D124}"/>
              </a:ext>
            </a:extLst>
          </p:cNvPr>
          <p:cNvSpPr txBox="1"/>
          <p:nvPr/>
        </p:nvSpPr>
        <p:spPr>
          <a:xfrm>
            <a:off x="1257300" y="4702628"/>
            <a:ext cx="2020105" cy="276999"/>
          </a:xfrm>
          <a:prstGeom prst="rect">
            <a:avLst/>
          </a:prstGeom>
          <a:noFill/>
        </p:spPr>
        <p:txBody>
          <a:bodyPr wrap="none" rtlCol="0">
            <a:spAutoFit/>
          </a:bodyPr>
          <a:lstStyle/>
          <a:p>
            <a:r>
              <a:rPr lang="de-DE" sz="1200" b="1" dirty="0" err="1"/>
              <a:t>Abb.xx</a:t>
            </a:r>
            <a:r>
              <a:rPr lang="de-DE" sz="1200" b="1" dirty="0"/>
              <a:t> : Flow Simulation</a:t>
            </a:r>
          </a:p>
        </p:txBody>
      </p:sp>
      <p:pic>
        <p:nvPicPr>
          <p:cNvPr id="7" name="Grafik 6">
            <a:extLst>
              <a:ext uri="{FF2B5EF4-FFF2-40B4-BE49-F238E27FC236}">
                <a16:creationId xmlns:a16="http://schemas.microsoft.com/office/drawing/2014/main" id="{DB486064-BBDF-4876-995A-3FB86806390E}"/>
              </a:ext>
            </a:extLst>
          </p:cNvPr>
          <p:cNvPicPr>
            <a:picLocks noChangeAspect="1"/>
          </p:cNvPicPr>
          <p:nvPr/>
        </p:nvPicPr>
        <p:blipFill>
          <a:blip r:embed="rId6"/>
          <a:stretch>
            <a:fillRect/>
          </a:stretch>
        </p:blipFill>
        <p:spPr>
          <a:xfrm>
            <a:off x="5034226" y="3201678"/>
            <a:ext cx="2546976" cy="1561442"/>
          </a:xfrm>
          <a:prstGeom prst="rect">
            <a:avLst/>
          </a:prstGeom>
        </p:spPr>
      </p:pic>
      <p:sp>
        <p:nvSpPr>
          <p:cNvPr id="8" name="Textfeld 7">
            <a:extLst>
              <a:ext uri="{FF2B5EF4-FFF2-40B4-BE49-F238E27FC236}">
                <a16:creationId xmlns:a16="http://schemas.microsoft.com/office/drawing/2014/main" id="{5A498293-D69E-498D-B4C8-7BE195703325}"/>
              </a:ext>
            </a:extLst>
          </p:cNvPr>
          <p:cNvSpPr txBox="1"/>
          <p:nvPr/>
        </p:nvSpPr>
        <p:spPr>
          <a:xfrm>
            <a:off x="5034226" y="4732630"/>
            <a:ext cx="2252540" cy="276999"/>
          </a:xfrm>
          <a:prstGeom prst="rect">
            <a:avLst/>
          </a:prstGeom>
          <a:noFill/>
        </p:spPr>
        <p:txBody>
          <a:bodyPr wrap="none" rtlCol="0">
            <a:spAutoFit/>
          </a:bodyPr>
          <a:lstStyle/>
          <a:p>
            <a:r>
              <a:rPr lang="de-DE" sz="1200" b="1" dirty="0" err="1"/>
              <a:t>Abb.xx</a:t>
            </a:r>
            <a:r>
              <a:rPr lang="de-DE" sz="1200" b="1" dirty="0"/>
              <a:t> : Kinematik Greifarm</a:t>
            </a:r>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Referenzen</a:t>
            </a:r>
            <a:endParaRPr lang="en-US" sz="4800" b="0" strike="noStrike" spc="-1" dirty="0">
              <a:solidFill>
                <a:srgbClr val="000000"/>
              </a:solidFill>
              <a:latin typeface="Calibri"/>
            </a:endParaRP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Abb.12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Abb.13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Referenzen</a:t>
            </a:r>
            <a:endParaRPr lang="en-US" sz="4800" b="0" strike="noStrike" spc="-1" dirty="0">
              <a:solidFill>
                <a:srgbClr val="000000"/>
              </a:solidFill>
              <a:latin typeface="Calibri"/>
            </a:endParaRP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3996456"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Abb.15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Abb.16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Abb.18</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endParaRPr lang="de-DE" sz="1200" spc="-1" dirty="0">
              <a:solidFill>
                <a:srgbClr val="000000"/>
              </a:solidFill>
              <a:latin typeface="Calibri" panose="020F0502020204030204" pitchFamily="34" charset="0"/>
              <a:cs typeface="Calibri" panose="020F0502020204030204" pitchFamily="34" charset="0"/>
            </a:endParaRP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20: Darstellung des beweglichen Greifers (NFR3.1) [1]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a:t>
            </a:r>
            <a:r>
              <a:rPr lang="de-DE" sz="1200" spc="-1" dirty="0">
                <a:latin typeface="Calibri" panose="020F0502020204030204" pitchFamily="34" charset="0"/>
                <a:cs typeface="Calibri" panose="020F0502020204030204" pitchFamily="34" charset="0"/>
              </a:rPr>
              <a:t>: 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22: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Abb.23</a:t>
            </a:r>
            <a:r>
              <a:rPr lang="de-DE" sz="1200" spc="-1" dirty="0">
                <a:latin typeface="Calibri" panose="020F0502020204030204" pitchFamily="34" charset="0"/>
                <a:cs typeface="Calibri" panose="020F0502020204030204" pitchFamily="34" charset="0"/>
              </a:rPr>
              <a:t>: 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24: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Implementierung Peripherie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Aktivitätsdiagramm „</a:t>
            </a:r>
            <a:r>
              <a:rPr lang="de-DE" sz="1200" spc="-1" dirty="0" err="1">
                <a:latin typeface="Calibri" panose="020F0502020204030204" pitchFamily="34" charset="0"/>
                <a:cs typeface="Calibri" panose="020F0502020204030204" pitchFamily="34" charset="0"/>
              </a:rPr>
              <a:t>Obstacle</a:t>
            </a:r>
            <a:r>
              <a:rPr lang="de-DE" sz="1200" spc="-1" dirty="0">
                <a:latin typeface="Calibri" panose="020F0502020204030204" pitchFamily="34" charset="0"/>
                <a:cs typeface="Calibri" panose="020F0502020204030204" pitchFamily="34" charset="0"/>
              </a:rPr>
              <a:t> </a:t>
            </a:r>
            <a:r>
              <a:rPr lang="de-DE" sz="1200" spc="-1" dirty="0" err="1">
                <a:latin typeface="Calibri" panose="020F0502020204030204" pitchFamily="34" charset="0"/>
                <a:cs typeface="Calibri" panose="020F0502020204030204" pitchFamily="34" charset="0"/>
              </a:rPr>
              <a:t>detection</a:t>
            </a:r>
            <a:r>
              <a:rPr lang="de-DE" sz="1200" spc="-1" dirty="0">
                <a:latin typeface="Calibri" panose="020F0502020204030204" pitchFamily="34" charset="0"/>
                <a:cs typeface="Calibri" panose="020F0502020204030204" pitchFamily="34" charset="0"/>
              </a:rPr>
              <a:t>“</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1884703"/>
            <a:ext cx="5943493" cy="343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5</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Referenzen + Literatur</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DADBE48-9D1A-4EE5-BACF-77057FE65B59}"/>
              </a:ext>
            </a:extLst>
          </p:cNvPr>
          <p:cNvSpPr txBox="1"/>
          <p:nvPr/>
        </p:nvSpPr>
        <p:spPr>
          <a:xfrm rot="20237557">
            <a:off x="5807242" y="1162189"/>
            <a:ext cx="992579" cy="369332"/>
          </a:xfrm>
          <a:prstGeom prst="rect">
            <a:avLst/>
          </a:prstGeom>
          <a:noFill/>
        </p:spPr>
        <p:txBody>
          <a:bodyPr wrap="none" rtlCol="0">
            <a:spAutoFit/>
          </a:bodyPr>
          <a:lstStyle/>
          <a:p>
            <a:r>
              <a:rPr lang="de-DE" dirty="0">
                <a:solidFill>
                  <a:srgbClr val="FF0000"/>
                </a:solidFill>
              </a:rPr>
              <a:t>Melanie</a:t>
            </a:r>
          </a:p>
        </p:txBody>
      </p:sp>
    </p:spTree>
    <p:extLst>
      <p:ext uri="{BB962C8B-B14F-4D97-AF65-F5344CB8AC3E}">
        <p14:creationId xmlns:p14="http://schemas.microsoft.com/office/powerpoint/2010/main" val="29152889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Referenzen</a:t>
            </a:r>
            <a:endParaRPr lang="en-US" sz="4800" b="0" strike="noStrike" spc="-1" dirty="0">
              <a:solidFill>
                <a:srgbClr val="000000"/>
              </a:solidFill>
              <a:latin typeface="Calibri"/>
            </a:endParaRP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50</a:t>
            </a:fld>
            <a:endParaRPr lang="de-DE" sz="1050" b="0" strike="noStrike" spc="-1">
              <a:latin typeface="Times New Roman"/>
            </a:endParaRPr>
          </a:p>
        </p:txBody>
      </p:sp>
      <p:sp>
        <p:nvSpPr>
          <p:cNvPr id="288" name="CustomShape 3"/>
          <p:cNvSpPr/>
          <p:nvPr/>
        </p:nvSpPr>
        <p:spPr>
          <a:xfrm>
            <a:off x="828360" y="1884960"/>
            <a:ext cx="310993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Abb.27</a:t>
            </a:r>
            <a:r>
              <a:rPr lang="de-DE" sz="1200" spc="-1" dirty="0">
                <a:latin typeface="Calibri" panose="020F0502020204030204" pitchFamily="34" charset="0"/>
                <a:cs typeface="Calibri" panose="020F0502020204030204" pitchFamily="34" charset="0"/>
              </a:rPr>
              <a:t>: Aktivitätsdiagramm „</a:t>
            </a:r>
            <a:r>
              <a:rPr lang="de-DE" sz="1200" spc="-1" dirty="0">
                <a:latin typeface="Calibri" panose="020F0502020204030204" pitchFamily="34" charset="0"/>
                <a:cs typeface="Calibri" panose="020F0502020204030204" pitchFamily="34" charset="0"/>
                <a:hlinkClick r:id="rId3" action="ppaction://hlinkfile"/>
              </a:rPr>
              <a:t>Rescue </a:t>
            </a:r>
            <a:r>
              <a:rPr lang="de-DE" sz="1200" spc="-1" dirty="0" err="1">
                <a:latin typeface="Calibri" panose="020F0502020204030204" pitchFamily="34" charset="0"/>
                <a:cs typeface="Calibri" panose="020F0502020204030204" pitchFamily="34" charset="0"/>
                <a:hlinkClick r:id="rId3" action="ppaction://hlinkfile"/>
              </a:rPr>
              <a:t>obstacle</a:t>
            </a:r>
            <a:r>
              <a:rPr lang="de-DE" sz="1200" spc="-1" dirty="0">
                <a:latin typeface="Calibri" panose="020F0502020204030204" pitchFamily="34" charset="0"/>
                <a:cs typeface="Calibri" panose="020F0502020204030204" pitchFamily="34" charset="0"/>
              </a:rPr>
              <a:t>“ </a:t>
            </a:r>
            <a:endParaRPr lang="de-DE" sz="1200"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FF0000"/>
                </a:solidFill>
                <a:latin typeface="Calibri Light"/>
              </a:rPr>
              <a:t>Literatur</a:t>
            </a:r>
            <a:endParaRPr lang="en-US" sz="4800" b="0" strike="noStrike" spc="-1" dirty="0">
              <a:solidFill>
                <a:srgbClr val="FF0000"/>
              </a:solidFill>
              <a:latin typeface="Calibri"/>
            </a:endParaRPr>
          </a:p>
        </p:txBody>
      </p:sp>
      <p:sp>
        <p:nvSpPr>
          <p:cNvPr id="291"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676F3C4-6D58-431A-97AD-C68B2E3DFAB3}" type="slidenum">
              <a:rPr lang="de-DE" sz="1050" b="0" strike="noStrike" spc="-1">
                <a:solidFill>
                  <a:srgbClr val="FFFFFF"/>
                </a:solidFill>
                <a:latin typeface="Calibri"/>
              </a:rPr>
              <a:t>51</a:t>
            </a:fld>
            <a:endParaRPr lang="de-DE" sz="1050" b="0" strike="noStrike" spc="-1">
              <a:latin typeface="Times New Roman"/>
            </a:endParaRPr>
          </a:p>
        </p:txBody>
      </p:sp>
      <p:sp>
        <p:nvSpPr>
          <p:cNvPr id="292" name="CustomShape 3"/>
          <p:cNvSpPr/>
          <p:nvPr/>
        </p:nvSpPr>
        <p:spPr>
          <a:xfrm>
            <a:off x="822960" y="1884960"/>
            <a:ext cx="758592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200" b="0" strike="noStrike" spc="-1" dirty="0">
                <a:solidFill>
                  <a:srgbClr val="000000"/>
                </a:solidFill>
                <a:latin typeface="Calibri Light"/>
              </a:rPr>
              <a:t>[1] </a:t>
            </a:r>
            <a:r>
              <a:rPr lang="de-DE" sz="1200" spc="-1" dirty="0">
                <a:solidFill>
                  <a:srgbClr val="000000"/>
                </a:solidFill>
                <a:latin typeface="Arial"/>
              </a:rPr>
              <a:t>	</a:t>
            </a:r>
            <a:r>
              <a:rPr lang="de-DE" sz="1200" b="0" strike="noStrike" spc="-1" dirty="0">
                <a:latin typeface="Arial"/>
              </a:rPr>
              <a:t>https://grabcad.com/library/4-bar-linkage-gripper-with-dynamixel-rx-64-1</a:t>
            </a:r>
          </a:p>
        </p:txBody>
      </p:sp>
      <p:sp>
        <p:nvSpPr>
          <p:cNvPr id="293"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6</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
        <p:nvSpPr>
          <p:cNvPr id="2" name="Textfeld 1">
            <a:extLst>
              <a:ext uri="{FF2B5EF4-FFF2-40B4-BE49-F238E27FC236}">
                <a16:creationId xmlns:a16="http://schemas.microsoft.com/office/drawing/2014/main" id="{BEFA996C-9D06-46CF-8EC7-C4CFE13853AE}"/>
              </a:ext>
            </a:extLst>
          </p:cNvPr>
          <p:cNvSpPr txBox="1"/>
          <p:nvPr/>
        </p:nvSpPr>
        <p:spPr>
          <a:xfrm rot="20237557">
            <a:off x="5807242" y="1162189"/>
            <a:ext cx="992579" cy="369332"/>
          </a:xfrm>
          <a:prstGeom prst="rect">
            <a:avLst/>
          </a:prstGeom>
          <a:noFill/>
        </p:spPr>
        <p:txBody>
          <a:bodyPr wrap="none" rtlCol="0">
            <a:spAutoFit/>
          </a:bodyPr>
          <a:lstStyle/>
          <a:p>
            <a:r>
              <a:rPr lang="de-DE" dirty="0">
                <a:solidFill>
                  <a:srgbClr val="FF0000"/>
                </a:solidFill>
              </a:rPr>
              <a:t>Melanie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7</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
        <p:nvSpPr>
          <p:cNvPr id="2" name="Textfeld 1">
            <a:extLst>
              <a:ext uri="{FF2B5EF4-FFF2-40B4-BE49-F238E27FC236}">
                <a16:creationId xmlns:a16="http://schemas.microsoft.com/office/drawing/2014/main" id="{7A0CA936-20D1-4B54-B522-D837BAF623F9}"/>
              </a:ext>
            </a:extLst>
          </p:cNvPr>
          <p:cNvSpPr txBox="1"/>
          <p:nvPr/>
        </p:nvSpPr>
        <p:spPr>
          <a:xfrm rot="20237557">
            <a:off x="5807242" y="1162189"/>
            <a:ext cx="992579" cy="369332"/>
          </a:xfrm>
          <a:prstGeom prst="rect">
            <a:avLst/>
          </a:prstGeom>
          <a:noFill/>
        </p:spPr>
        <p:txBody>
          <a:bodyPr wrap="none" rtlCol="0">
            <a:spAutoFit/>
          </a:bodyPr>
          <a:lstStyle/>
          <a:p>
            <a:r>
              <a:rPr lang="de-DE" dirty="0">
                <a:solidFill>
                  <a:srgbClr val="FF0000"/>
                </a:solidFill>
              </a:rPr>
              <a:t>Melanie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8</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Referenzen + Literatur</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9</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8F4E5DDC-2F43-4AC7-A5E8-9EB55ED51C14}"/>
              </a:ext>
            </a:extLst>
          </p:cNvPr>
          <p:cNvSpPr txBox="1"/>
          <p:nvPr/>
        </p:nvSpPr>
        <p:spPr>
          <a:xfrm rot="20237557">
            <a:off x="5903422" y="1162189"/>
            <a:ext cx="800219" cy="369332"/>
          </a:xfrm>
          <a:prstGeom prst="rect">
            <a:avLst/>
          </a:prstGeom>
          <a:noFill/>
        </p:spPr>
        <p:txBody>
          <a:bodyPr wrap="none" rtlCol="0">
            <a:spAutoFit/>
          </a:bodyPr>
          <a:lstStyle/>
          <a:p>
            <a:r>
              <a:rPr lang="de-DE" dirty="0">
                <a:solidFill>
                  <a:srgbClr val="FF0000"/>
                </a:solidFill>
              </a:rPr>
              <a:t>Lukas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2391</Words>
  <Application>Microsoft Office PowerPoint</Application>
  <PresentationFormat>Bildschirmpräsentation (4:3)</PresentationFormat>
  <Paragraphs>573</Paragraphs>
  <Slides>51</Slides>
  <Notes>35</Notes>
  <HiddenSlides>0</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51</vt:i4>
      </vt:variant>
    </vt:vector>
  </HeadingPairs>
  <TitlesOfParts>
    <vt:vector size="60"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Melanie Löbel</cp:lastModifiedBy>
  <cp:revision>549</cp:revision>
  <cp:lastPrinted>2020-08-12T10:51:35Z</cp:lastPrinted>
  <dcterms:created xsi:type="dcterms:W3CDTF">2019-04-05T07:17:35Z</dcterms:created>
  <dcterms:modified xsi:type="dcterms:W3CDTF">2020-08-23T14:57:53Z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